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</p:sldMasterIdLst>
  <p:notesMasterIdLst>
    <p:notesMasterId r:id="rId9"/>
  </p:notesMasterIdLst>
  <p:sldIdLst>
    <p:sldId id="288" r:id="rId4"/>
    <p:sldId id="299" r:id="rId5"/>
    <p:sldId id="295" r:id="rId6"/>
    <p:sldId id="300" r:id="rId7"/>
    <p:sldId id="298" r:id="rId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CC"/>
    <a:srgbClr val="D8D8E0"/>
    <a:srgbClr val="EEE8E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9224F-1F5C-40B0-B437-EFA0778249AF}" v="994" dt="2023-03-08T15:45:04.274"/>
    <p1510:client id="{85F05026-7EEF-4EA3-B133-0025B9819367}" v="17" dt="2023-03-08T15:58:00.371"/>
    <p1510:client id="{BE8272D6-6535-40A8-A5B2-9103B0A19D35}" v="855" dt="2023-03-08T15:56:14.703"/>
    <p1510:client id="{E230C864-8BDC-4174-9256-960676B85BB1}" v="320" dt="2023-03-08T14:47:27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43" autoAdjust="0"/>
  </p:normalViewPr>
  <p:slideViewPr>
    <p:cSldViewPr snapToGrid="0">
      <p:cViewPr varScale="1">
        <p:scale>
          <a:sx n="95" d="100"/>
          <a:sy n="95" d="100"/>
        </p:scale>
        <p:origin x="10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17/03/2023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neywell per l’University of Technology di Eindhoven | Arketipo">
            <a:extLst>
              <a:ext uri="{FF2B5EF4-FFF2-40B4-BE49-F238E27FC236}">
                <a16:creationId xmlns:a16="http://schemas.microsoft.com/office/drawing/2014/main" id="{FF53C0AD-7514-9666-0C3F-44C51732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3998" cy="44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FB7C8-1594-1713-7E5C-FB7E54C46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dirty="0"/>
              <a:t>Solution and Risk Management</a:t>
            </a:r>
            <a:endParaRPr lang="en-NL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0258C-77E0-3369-14C6-0A07847FA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16/03/2023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B788D-F27D-4E2A-27EB-141C9FD2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990976"/>
            <a:ext cx="9143999" cy="5080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Elham Honarvar, Project manager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1FCC3-2586-983A-3F33-7F1ACA5D57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/>
              <a:t>Mechatronic System Design</a:t>
            </a:r>
          </a:p>
          <a:p>
            <a:r>
              <a:rPr lang="en-US" b="1"/>
              <a:t>Autonomous Referee</a:t>
            </a:r>
            <a:endParaRPr lang="en-NL" b="1"/>
          </a:p>
        </p:txBody>
      </p:sp>
    </p:spTree>
    <p:extLst>
      <p:ext uri="{BB962C8B-B14F-4D97-AF65-F5344CB8AC3E}">
        <p14:creationId xmlns:p14="http://schemas.microsoft.com/office/powerpoint/2010/main" val="46230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6927-8B86-FB8F-AC23-10B5C2ED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237974"/>
            <a:ext cx="7556500" cy="355584"/>
          </a:xfrm>
        </p:spPr>
        <p:txBody>
          <a:bodyPr/>
          <a:lstStyle/>
          <a:p>
            <a:pPr algn="ctr"/>
            <a:r>
              <a:rPr lang="en-US" dirty="0"/>
              <a:t>Scope of the project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5B1EC-44D0-6D6F-BC8B-9AA399BC8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4" y="657726"/>
            <a:ext cx="8117304" cy="3793958"/>
          </a:xfrm>
        </p:spPr>
        <p:txBody>
          <a:bodyPr/>
          <a:lstStyle/>
          <a:p>
            <a:pPr algn="just"/>
            <a:r>
              <a:rPr lang="en-US" sz="2000" dirty="0">
                <a:ea typeface="+mn-lt"/>
                <a:cs typeface="+mn-lt"/>
              </a:rPr>
              <a:t>For the starting point to set an integration delivery, </a:t>
            </a:r>
            <a:r>
              <a:rPr lang="en-US" sz="2000" b="1" dirty="0">
                <a:ea typeface="+mn-lt"/>
                <a:cs typeface="+mn-lt"/>
              </a:rPr>
              <a:t>a corner kick game start procedure</a:t>
            </a:r>
            <a:r>
              <a:rPr lang="en-US" sz="2000" dirty="0">
                <a:ea typeface="+mn-lt"/>
                <a:cs typeface="+mn-lt"/>
              </a:rPr>
              <a:t> will be used because:</a:t>
            </a: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ea typeface="+mn-lt"/>
                <a:cs typeface="+mn-lt"/>
              </a:rPr>
              <a:t>The procedure can be extended for all the rules</a:t>
            </a:r>
            <a:endParaRPr lang="en-NL" sz="20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ea typeface="+mn-lt"/>
                <a:cs typeface="+mn-lt"/>
              </a:rPr>
              <a:t>Camera technology is trustable and hardware is reachable.</a:t>
            </a:r>
            <a:endParaRPr lang="en-NL" sz="20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ea typeface="+mn-lt"/>
                <a:cs typeface="+mn-lt"/>
              </a:rPr>
              <a:t>Implementation has a direct effect on the game, since the human referee does not measure distances during a real match.</a:t>
            </a:r>
            <a:endParaRPr lang="en-NL" sz="20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ea typeface="+mn-lt"/>
                <a:cs typeface="+mn-lt"/>
              </a:rPr>
              <a:t>It is extendable and reusable</a:t>
            </a:r>
            <a:endParaRPr lang="en-NL" sz="2000" dirty="0">
              <a:cs typeface="Calibri"/>
            </a:endParaRP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C5071-DAB1-4DAB-DCF6-15CF513A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ED41-1B48-984F-72F5-DC9F170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442641"/>
          </a:xfrm>
        </p:spPr>
        <p:txBody>
          <a:bodyPr/>
          <a:lstStyle/>
          <a:p>
            <a:pPr algn="ctr"/>
            <a:r>
              <a:rPr lang="en-US" sz="2400">
                <a:cs typeface="Calibri"/>
              </a:rPr>
              <a:t>Progress of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5667B-2844-500E-B768-8F1920B5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</a:t>
            </a:fld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E89859-5EA9-066B-DB57-0BD667F02B90}"/>
              </a:ext>
            </a:extLst>
          </p:cNvPr>
          <p:cNvGrpSpPr/>
          <p:nvPr/>
        </p:nvGrpSpPr>
        <p:grpSpPr>
          <a:xfrm>
            <a:off x="2970082" y="1073676"/>
            <a:ext cx="3327590" cy="368370"/>
            <a:chOff x="2970082" y="1073675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EFA1D6-CFE1-0DA6-7186-D746815E45D3}"/>
                </a:ext>
              </a:extLst>
            </p:cNvPr>
            <p:cNvSpPr/>
            <p:nvPr/>
          </p:nvSpPr>
          <p:spPr>
            <a:xfrm>
              <a:off x="2970082" y="1073675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83AF43-D264-F35B-7BB5-3B28CC0EB345}"/>
                </a:ext>
              </a:extLst>
            </p:cNvPr>
            <p:cNvSpPr txBox="1"/>
            <p:nvPr/>
          </p:nvSpPr>
          <p:spPr>
            <a:xfrm>
              <a:off x="4316964" y="1127753"/>
              <a:ext cx="1629747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Needs</a:t>
              </a:r>
              <a:endParaRPr lang="en-N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72260-DD33-E689-9B34-DF0401AF4A00}"/>
              </a:ext>
            </a:extLst>
          </p:cNvPr>
          <p:cNvGrpSpPr/>
          <p:nvPr/>
        </p:nvGrpSpPr>
        <p:grpSpPr>
          <a:xfrm>
            <a:off x="2970082" y="1669980"/>
            <a:ext cx="3327590" cy="368370"/>
            <a:chOff x="2970082" y="1748201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684A9-D01E-3D4A-C1CC-98FE04A06E2E}"/>
                </a:ext>
              </a:extLst>
            </p:cNvPr>
            <p:cNvSpPr/>
            <p:nvPr/>
          </p:nvSpPr>
          <p:spPr>
            <a:xfrm>
              <a:off x="2970082" y="1748201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2CABFC-AC93-C731-2DB1-8CCB8C645770}"/>
                </a:ext>
              </a:extLst>
            </p:cNvPr>
            <p:cNvSpPr txBox="1"/>
            <p:nvPr/>
          </p:nvSpPr>
          <p:spPr>
            <a:xfrm>
              <a:off x="4074368" y="1785244"/>
              <a:ext cx="1629747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Requirements</a:t>
              </a:r>
              <a:endParaRPr lang="en-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81AD36-8927-304A-787A-41F04F9193A0}"/>
              </a:ext>
            </a:extLst>
          </p:cNvPr>
          <p:cNvGrpSpPr/>
          <p:nvPr/>
        </p:nvGrpSpPr>
        <p:grpSpPr>
          <a:xfrm>
            <a:off x="2970082" y="2266284"/>
            <a:ext cx="3327590" cy="368370"/>
            <a:chOff x="2970082" y="2422727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82CC21-FC67-AE5E-44F0-AB0F329BCECC}"/>
                </a:ext>
              </a:extLst>
            </p:cNvPr>
            <p:cNvSpPr/>
            <p:nvPr/>
          </p:nvSpPr>
          <p:spPr>
            <a:xfrm>
              <a:off x="2970082" y="2422727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BDF052-9C79-CF47-9CA3-D687D8AA8486}"/>
                </a:ext>
              </a:extLst>
            </p:cNvPr>
            <p:cNvSpPr txBox="1"/>
            <p:nvPr/>
          </p:nvSpPr>
          <p:spPr>
            <a:xfrm>
              <a:off x="3965512" y="2476805"/>
              <a:ext cx="2167811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Additional Constraints</a:t>
              </a:r>
              <a:endParaRPr lang="en-NL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9BF1F39-3335-EDE3-7073-E2972D5983F4}"/>
              </a:ext>
            </a:extLst>
          </p:cNvPr>
          <p:cNvSpPr/>
          <p:nvPr/>
        </p:nvSpPr>
        <p:spPr>
          <a:xfrm>
            <a:off x="2970081" y="2862588"/>
            <a:ext cx="3327585" cy="368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73E88-3436-CB1A-3900-A9662407CAC0}"/>
              </a:ext>
            </a:extLst>
          </p:cNvPr>
          <p:cNvSpPr txBox="1"/>
          <p:nvPr/>
        </p:nvSpPr>
        <p:spPr>
          <a:xfrm>
            <a:off x="3216196" y="2874747"/>
            <a:ext cx="3013296" cy="30008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Feasibility of different design solution</a:t>
            </a:r>
            <a:endParaRPr lang="en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47B59A-89CA-10C1-9BA7-8D701518A7E8}"/>
              </a:ext>
            </a:extLst>
          </p:cNvPr>
          <p:cNvGrpSpPr/>
          <p:nvPr/>
        </p:nvGrpSpPr>
        <p:grpSpPr>
          <a:xfrm>
            <a:off x="2970082" y="3458892"/>
            <a:ext cx="3327590" cy="368370"/>
            <a:chOff x="2970082" y="3771779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3D683-CF52-9DCD-0B5C-A646C7365685}"/>
                </a:ext>
              </a:extLst>
            </p:cNvPr>
            <p:cNvSpPr/>
            <p:nvPr/>
          </p:nvSpPr>
          <p:spPr>
            <a:xfrm>
              <a:off x="2970082" y="3771779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055ABB-C139-2E4F-88DC-81EE85CF12F5}"/>
                </a:ext>
              </a:extLst>
            </p:cNvPr>
            <p:cNvSpPr txBox="1"/>
            <p:nvPr/>
          </p:nvSpPr>
          <p:spPr>
            <a:xfrm>
              <a:off x="3543299" y="3825857"/>
              <a:ext cx="2691882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TRL of different Technologies</a:t>
              </a:r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FC1CEA-375A-3090-4304-6C92DE4F2350}"/>
              </a:ext>
            </a:extLst>
          </p:cNvPr>
          <p:cNvGrpSpPr/>
          <p:nvPr/>
        </p:nvGrpSpPr>
        <p:grpSpPr>
          <a:xfrm>
            <a:off x="2970082" y="4055196"/>
            <a:ext cx="3327590" cy="368370"/>
            <a:chOff x="2970082" y="4203611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E8ED2-1A7F-62F5-908E-EA76797570CB}"/>
                </a:ext>
              </a:extLst>
            </p:cNvPr>
            <p:cNvSpPr/>
            <p:nvPr/>
          </p:nvSpPr>
          <p:spPr>
            <a:xfrm>
              <a:off x="2970082" y="4203611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966778-F4B2-8BBB-1025-2BB7E93DCA18}"/>
                </a:ext>
              </a:extLst>
            </p:cNvPr>
            <p:cNvSpPr txBox="1"/>
            <p:nvPr/>
          </p:nvSpPr>
          <p:spPr>
            <a:xfrm>
              <a:off x="4074366" y="4245249"/>
              <a:ext cx="1629747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Scope</a:t>
              </a:r>
              <a:endParaRPr lang="en-NL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AD7B94-8416-7577-59F9-75D8596D1692}"/>
              </a:ext>
            </a:extLst>
          </p:cNvPr>
          <p:cNvGrpSpPr/>
          <p:nvPr/>
        </p:nvGrpSpPr>
        <p:grpSpPr>
          <a:xfrm>
            <a:off x="2970082" y="4651500"/>
            <a:ext cx="3327590" cy="368370"/>
            <a:chOff x="2970082" y="4651499"/>
            <a:chExt cx="3327590" cy="408239"/>
          </a:xfrm>
          <a:solidFill>
            <a:schemeClr val="accent6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79F21F-7CD0-A5B9-D41C-646A5B92BA6E}"/>
                </a:ext>
              </a:extLst>
            </p:cNvPr>
            <p:cNvSpPr/>
            <p:nvPr/>
          </p:nvSpPr>
          <p:spPr>
            <a:xfrm>
              <a:off x="2970082" y="4651499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4A9206-AA0C-7558-7208-5378C03D3563}"/>
                </a:ext>
              </a:extLst>
            </p:cNvPr>
            <p:cNvSpPr txBox="1"/>
            <p:nvPr/>
          </p:nvSpPr>
          <p:spPr>
            <a:xfrm>
              <a:off x="3909526" y="4704502"/>
              <a:ext cx="1626637" cy="33256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dirty="0"/>
                <a:t>Solution Design</a:t>
              </a:r>
              <a:endParaRPr lang="en-NL" dirty="0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7E9F80-A9F5-8CED-2E11-2EB9B5F29E3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33877" y="1442046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BDA24D-50DC-AF6B-A6CC-55451D01E58B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633877" y="2038350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D8A52C-629F-6453-DA50-9CBC280284DB}"/>
              </a:ext>
            </a:extLst>
          </p:cNvPr>
          <p:cNvCxnSpPr/>
          <p:nvPr/>
        </p:nvCxnSpPr>
        <p:spPr>
          <a:xfrm>
            <a:off x="4633877" y="2634654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D99277-897F-87DA-BBA5-2E641A328538}"/>
              </a:ext>
            </a:extLst>
          </p:cNvPr>
          <p:cNvCxnSpPr/>
          <p:nvPr/>
        </p:nvCxnSpPr>
        <p:spPr>
          <a:xfrm>
            <a:off x="4633877" y="3230958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B91A1C-3158-3393-43ED-9F170302D05F}"/>
              </a:ext>
            </a:extLst>
          </p:cNvPr>
          <p:cNvCxnSpPr/>
          <p:nvPr/>
        </p:nvCxnSpPr>
        <p:spPr>
          <a:xfrm>
            <a:off x="4633877" y="3827262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789F53-79F4-6DE5-9789-A867C5EFD452}"/>
              </a:ext>
            </a:extLst>
          </p:cNvPr>
          <p:cNvCxnSpPr/>
          <p:nvPr/>
        </p:nvCxnSpPr>
        <p:spPr>
          <a:xfrm>
            <a:off x="4633877" y="4423566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52C1B8-BA86-C9C6-0A72-9E45F27937D5}"/>
              </a:ext>
            </a:extLst>
          </p:cNvPr>
          <p:cNvSpPr txBox="1"/>
          <p:nvPr/>
        </p:nvSpPr>
        <p:spPr>
          <a:xfrm>
            <a:off x="5016233" y="1385130"/>
            <a:ext cx="1101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Mission</a:t>
            </a:r>
            <a:endParaRPr lang="en-NL" sz="1400" b="1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7450B8-1467-8783-16DB-B1CCCF251FB3}"/>
              </a:ext>
            </a:extLst>
          </p:cNvPr>
          <p:cNvSpPr txBox="1"/>
          <p:nvPr/>
        </p:nvSpPr>
        <p:spPr>
          <a:xfrm>
            <a:off x="4963067" y="1981468"/>
            <a:ext cx="2251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Flow Diagram - Game States</a:t>
            </a:r>
            <a:endParaRPr lang="en-NL" sz="1400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4A427B-6900-91E8-F1ED-C0AB9DE75BB9}"/>
              </a:ext>
            </a:extLst>
          </p:cNvPr>
          <p:cNvSpPr txBox="1"/>
          <p:nvPr/>
        </p:nvSpPr>
        <p:spPr>
          <a:xfrm>
            <a:off x="4963067" y="2598761"/>
            <a:ext cx="23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 Approach Search</a:t>
            </a:r>
            <a:endParaRPr lang="en-NL" sz="1400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6676DE-3A7A-EF71-60F0-4DCEDF50EA2E}"/>
              </a:ext>
            </a:extLst>
          </p:cNvPr>
          <p:cNvSpPr txBox="1"/>
          <p:nvPr/>
        </p:nvSpPr>
        <p:spPr>
          <a:xfrm>
            <a:off x="5016233" y="3198076"/>
            <a:ext cx="17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Technologies Search</a:t>
            </a:r>
            <a:endParaRPr lang="en-NL" sz="1400" b="1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CF5D32-7749-7754-15C0-B8840365AD2D}"/>
              </a:ext>
            </a:extLst>
          </p:cNvPr>
          <p:cNvSpPr txBox="1"/>
          <p:nvPr/>
        </p:nvSpPr>
        <p:spPr>
          <a:xfrm>
            <a:off x="5049417" y="3773897"/>
            <a:ext cx="200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Logical Decomposition</a:t>
            </a:r>
            <a:endParaRPr lang="en-NL" sz="1400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0CB4FD-A04F-ED69-547F-25914D86A86A}"/>
              </a:ext>
            </a:extLst>
          </p:cNvPr>
          <p:cNvSpPr txBox="1"/>
          <p:nvPr/>
        </p:nvSpPr>
        <p:spPr>
          <a:xfrm>
            <a:off x="5085021" y="4390058"/>
            <a:ext cx="166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PoC</a:t>
            </a:r>
            <a:endParaRPr lang="en-NL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7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C65F-51AB-6132-A780-15664615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41" y="69532"/>
            <a:ext cx="7556500" cy="539038"/>
          </a:xfrm>
        </p:spPr>
        <p:txBody>
          <a:bodyPr/>
          <a:lstStyle/>
          <a:p>
            <a:pPr algn="ctr"/>
            <a:r>
              <a:rPr lang="en-US" dirty="0"/>
              <a:t>The progress of the algorithm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3FA6-78EE-33C2-05AE-E053A3845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49" y="608570"/>
            <a:ext cx="7556501" cy="29224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Preparing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Providing the top view of the field using 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Finding the distance of the robots using bird eye view method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56C2E-3A53-EB72-1784-A13E8650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/>
          </a:p>
        </p:txBody>
      </p:sp>
      <p:pic>
        <p:nvPicPr>
          <p:cNvPr id="5" name="Video 5">
            <a:hlinkClick r:id="" action="ppaction://media"/>
            <a:extLst>
              <a:ext uri="{FF2B5EF4-FFF2-40B4-BE49-F238E27FC236}">
                <a16:creationId xmlns:a16="http://schemas.microsoft.com/office/drawing/2014/main" id="{0ED90A0F-60C9-3D34-BCFD-9383D6827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07" y="2126357"/>
            <a:ext cx="4301159" cy="240857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F16DA51-9D4A-F684-921A-D7D8050446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58" y="2126357"/>
            <a:ext cx="4670042" cy="24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0C56-CBDD-4ECD-4A5C-7E22DA41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49" y="60922"/>
            <a:ext cx="7541102" cy="709099"/>
          </a:xfrm>
        </p:spPr>
        <p:txBody>
          <a:bodyPr/>
          <a:lstStyle/>
          <a:p>
            <a:pPr algn="ctr"/>
            <a:r>
              <a:rPr lang="en-US" dirty="0"/>
              <a:t>Risk Management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4885-CBA6-6527-5CE5-0BBA127C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72" y="4574336"/>
            <a:ext cx="1112153" cy="566350"/>
          </a:xfrm>
        </p:spPr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0D7D3A50-B972-0ED3-C37B-01729E342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904704"/>
              </p:ext>
            </p:extLst>
          </p:nvPr>
        </p:nvGraphicFramePr>
        <p:xfrm>
          <a:off x="96253" y="415471"/>
          <a:ext cx="9045475" cy="4178472"/>
        </p:xfrm>
        <a:graphic>
          <a:graphicData uri="http://schemas.openxmlformats.org/drawingml/2006/table">
            <a:tbl>
              <a:tblPr/>
              <a:tblGrid>
                <a:gridCol w="3151997">
                  <a:extLst>
                    <a:ext uri="{9D8B030D-6E8A-4147-A177-3AD203B41FA5}">
                      <a16:colId xmlns:a16="http://schemas.microsoft.com/office/drawing/2014/main" val="2203571008"/>
                    </a:ext>
                  </a:extLst>
                </a:gridCol>
                <a:gridCol w="773174">
                  <a:extLst>
                    <a:ext uri="{9D8B030D-6E8A-4147-A177-3AD203B41FA5}">
                      <a16:colId xmlns:a16="http://schemas.microsoft.com/office/drawing/2014/main" val="2197900731"/>
                    </a:ext>
                  </a:extLst>
                </a:gridCol>
                <a:gridCol w="4601208">
                  <a:extLst>
                    <a:ext uri="{9D8B030D-6E8A-4147-A177-3AD203B41FA5}">
                      <a16:colId xmlns:a16="http://schemas.microsoft.com/office/drawing/2014/main" val="2341694433"/>
                    </a:ext>
                  </a:extLst>
                </a:gridCol>
                <a:gridCol w="519096">
                  <a:extLst>
                    <a:ext uri="{9D8B030D-6E8A-4147-A177-3AD203B41FA5}">
                      <a16:colId xmlns:a16="http://schemas.microsoft.com/office/drawing/2014/main" val="2968697056"/>
                    </a:ext>
                  </a:extLst>
                </a:gridCol>
              </a:tblGrid>
              <a:tr h="1587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3842" marR="3842" marT="3842" marB="2305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31959"/>
                  </a:ext>
                </a:extLst>
              </a:tr>
              <a:tr h="240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Hacking the cameras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Privacy &amp; Security 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Our cameras are potentially vulnerable to cyberattacks that can execute a variety of harmful actions that can have impact on the judgment of the referee.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254383"/>
                  </a:ext>
                </a:extLst>
              </a:tr>
              <a:tr h="240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Hacking the referee system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Privacy &amp; Security 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Our referee system is potentially vulnerable to cyberattacks that can execute a variety of harmful actions that can have impact on the judgment of the referee.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86402"/>
                  </a:ext>
                </a:extLst>
              </a:tr>
              <a:tr h="16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storage privacy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Privacy &amp; Security 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There are chances that we lose the stored data and the history of the game.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823260"/>
                  </a:ext>
                </a:extLst>
              </a:tr>
              <a:tr h="185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Blocking camera's vision by an obstacle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&amp; Reliability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by chance anything blocks the camera's vision, then the refree might miss some imporant details and not being able to make fairfull decision.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10522"/>
                  </a:ext>
                </a:extLst>
              </a:tr>
              <a:tr h="192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Fading out the color of the stickers around the football field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&amp; Reliability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the labels in the field faded out, then it might be difficult for our referee to detect the lines and make decision.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01624"/>
                  </a:ext>
                </a:extLst>
              </a:tr>
              <a:tr h="192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Camera malfunction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&amp; Reliability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functional issues in the camera, can cause a delay in the refree's decision.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911411"/>
                  </a:ext>
                </a:extLst>
              </a:tr>
              <a:tr h="179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condition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&amp; Reliability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the light condition of the field is not desired, then the autonomous referee might have issue for detecting the lines and make a decision.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590859"/>
                  </a:ext>
                </a:extLst>
              </a:tr>
              <a:tr h="98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communication problem between autonoum &amp; human refree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Performance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There will be a delay in referee's decision making, if there are any communication issues between autonomous referee and human referee.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218069"/>
                  </a:ext>
                </a:extLst>
              </a:tr>
              <a:tr h="179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Calibration &amp; tuning of image processing tech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Performance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accuracy of the current algorithm depends on the method which is used for </a:t>
                      </a:r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collibration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the field.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412510"/>
                  </a:ext>
                </a:extLst>
              </a:tr>
              <a:tr h="179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confidence on object detection ( detecing between ball,team 1 robot, team 2 robot)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Performance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Since the dataset has been made by us, the detection accuracy may not be accurate.</a:t>
                      </a:r>
                    </a:p>
                  </a:txBody>
                  <a:tcPr marL="3842" marR="3842" marT="3842" marB="2305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00912"/>
                  </a:ext>
                </a:extLst>
              </a:tr>
              <a:tr h="2112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flexibility of code to different robot players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Performance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there are any changes in robot's color or type, our code is not flexible to adjust it in short term.</a:t>
                      </a:r>
                    </a:p>
                  </a:txBody>
                  <a:tcPr marL="3842" marR="3842" marT="3842" marB="2305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4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1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0A92BA5A06BE4A9B59021F16D48411" ma:contentTypeVersion="2" ma:contentTypeDescription="Create a new document." ma:contentTypeScope="" ma:versionID="89b115a075ebf809e383d4031dcf5bd3">
  <xsd:schema xmlns:xsd="http://www.w3.org/2001/XMLSchema" xmlns:xs="http://www.w3.org/2001/XMLSchema" xmlns:p="http://schemas.microsoft.com/office/2006/metadata/properties" xmlns:ns2="83fdc049-73a2-4611-862f-f4b0d38035ca" targetNamespace="http://schemas.microsoft.com/office/2006/metadata/properties" ma:root="true" ma:fieldsID="8f9cb61f3139417da7c1f3597f135c1e" ns2:_="">
    <xsd:import namespace="83fdc049-73a2-4611-862f-f4b0d3803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dc049-73a2-4611-862f-f4b0d3803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E0ADA5-559F-4326-958A-D94F01B568FC}">
  <ds:schemaRefs>
    <ds:schemaRef ds:uri="83fdc049-73a2-4611-862f-f4b0d38035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08EEA2-1153-4B2A-8F40-118D230AC2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309</TotalTime>
  <Words>516</Words>
  <Application>Microsoft Office PowerPoint</Application>
  <PresentationFormat>On-screen Show (16:9)</PresentationFormat>
  <Paragraphs>83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Kantoorthema</vt:lpstr>
      <vt:lpstr>Solution and Risk Management</vt:lpstr>
      <vt:lpstr>Scope of the project</vt:lpstr>
      <vt:lpstr>Progress of the project</vt:lpstr>
      <vt:lpstr>The progress of the algorithm</vt:lpstr>
      <vt:lpstr>Risk Management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Honarvar, Elham</cp:lastModifiedBy>
  <cp:revision>36</cp:revision>
  <dcterms:created xsi:type="dcterms:W3CDTF">2019-11-27T15:26:32Z</dcterms:created>
  <dcterms:modified xsi:type="dcterms:W3CDTF">2023-03-17T08:50:39Z</dcterms:modified>
</cp:coreProperties>
</file>